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3"/>
    <p:sldMasterId id="2147483708" r:id="rId4"/>
  </p:sldMasterIdLst>
  <p:notesMasterIdLst>
    <p:notesMasterId r:id="rId46"/>
  </p:notesMasterIdLst>
  <p:handoutMasterIdLst>
    <p:handoutMasterId r:id="rId47"/>
  </p:handoutMasterIdLst>
  <p:sldIdLst>
    <p:sldId id="403" r:id="rId5"/>
    <p:sldId id="544" r:id="rId6"/>
    <p:sldId id="460" r:id="rId7"/>
    <p:sldId id="461" r:id="rId8"/>
    <p:sldId id="538" r:id="rId9"/>
    <p:sldId id="463" r:id="rId10"/>
    <p:sldId id="545" r:id="rId11"/>
    <p:sldId id="546" r:id="rId12"/>
    <p:sldId id="547" r:id="rId13"/>
    <p:sldId id="464" r:id="rId14"/>
    <p:sldId id="465" r:id="rId15"/>
    <p:sldId id="548" r:id="rId16"/>
    <p:sldId id="541" r:id="rId17"/>
    <p:sldId id="542" r:id="rId18"/>
    <p:sldId id="561" r:id="rId19"/>
    <p:sldId id="562" r:id="rId20"/>
    <p:sldId id="575" r:id="rId21"/>
    <p:sldId id="564" r:id="rId22"/>
    <p:sldId id="565" r:id="rId23"/>
    <p:sldId id="566" r:id="rId24"/>
    <p:sldId id="466" r:id="rId25"/>
    <p:sldId id="530" r:id="rId26"/>
    <p:sldId id="467" r:id="rId27"/>
    <p:sldId id="468" r:id="rId28"/>
    <p:sldId id="495" r:id="rId29"/>
    <p:sldId id="474" r:id="rId30"/>
    <p:sldId id="567" r:id="rId31"/>
    <p:sldId id="568" r:id="rId32"/>
    <p:sldId id="569" r:id="rId33"/>
    <p:sldId id="576" r:id="rId34"/>
    <p:sldId id="571" r:id="rId35"/>
    <p:sldId id="572" r:id="rId36"/>
    <p:sldId id="573" r:id="rId37"/>
    <p:sldId id="574" r:id="rId38"/>
    <p:sldId id="496" r:id="rId39"/>
    <p:sldId id="497" r:id="rId40"/>
    <p:sldId id="498" r:id="rId41"/>
    <p:sldId id="499" r:id="rId42"/>
    <p:sldId id="535" r:id="rId43"/>
    <p:sldId id="500" r:id="rId44"/>
    <p:sldId id="501" r:id="rId45"/>
  </p:sldIdLst>
  <p:sldSz cx="9144000" cy="6858000" type="screen4x3"/>
  <p:notesSz cx="7019925" cy="9305925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 baseline="-250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 baseline="-250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 baseline="-250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 baseline="-250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1">
          <p15:clr>
            <a:srgbClr val="A4A3A4"/>
          </p15:clr>
        </p15:guide>
        <p15:guide id="2" pos="221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0F18"/>
    <a:srgbClr val="787878"/>
    <a:srgbClr val="5A5A5A"/>
    <a:srgbClr val="ED2C05"/>
    <a:srgbClr val="7F0000"/>
    <a:srgbClr val="0B2F14"/>
    <a:srgbClr val="9A9CB9"/>
    <a:srgbClr val="4926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18" autoAdjust="0"/>
    <p:restoredTop sz="90000" autoAdjust="0"/>
  </p:normalViewPr>
  <p:slideViewPr>
    <p:cSldViewPr snapToGrid="0" snapToObjects="1">
      <p:cViewPr varScale="1">
        <p:scale>
          <a:sx n="67" d="100"/>
          <a:sy n="67" d="100"/>
        </p:scale>
        <p:origin x="146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65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18"/>
    </p:cViewPr>
  </p:sorterViewPr>
  <p:notesViewPr>
    <p:cSldViewPr snapToGrid="0" snapToObjects="1">
      <p:cViewPr varScale="1">
        <p:scale>
          <a:sx n="84" d="100"/>
          <a:sy n="84" d="100"/>
        </p:scale>
        <p:origin x="-2766" y="-96"/>
      </p:cViewPr>
      <p:guideLst>
        <p:guide orient="horz" pos="2931"/>
        <p:guide pos="221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79" tIns="46640" rIns="93279" bIns="46640" numCol="1" anchor="t" anchorCtr="0" compatLnSpc="1">
            <a:prstTxWarp prst="textNoShape">
              <a:avLst/>
            </a:prstTxWarp>
          </a:bodyPr>
          <a:lstStyle>
            <a:lvl1pPr defTabSz="933450" eaLnBrk="1" hangingPunct="1">
              <a:defRPr sz="1200" baseline="0">
                <a:latin typeface="Arial" charset="0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5100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79" tIns="46640" rIns="93279" bIns="46640" numCol="1" anchor="t" anchorCtr="0" compatLnSpc="1">
            <a:prstTxWarp prst="textNoShape">
              <a:avLst/>
            </a:prstTxWarp>
          </a:bodyPr>
          <a:lstStyle>
            <a:lvl1pPr algn="r" defTabSz="933450" eaLnBrk="1" hangingPunct="1">
              <a:defRPr sz="1200" baseline="0">
                <a:latin typeface="Arial" charset="0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920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79" tIns="46640" rIns="93279" bIns="46640" numCol="1" anchor="b" anchorCtr="0" compatLnSpc="1">
            <a:prstTxWarp prst="textNoShape">
              <a:avLst/>
            </a:prstTxWarp>
          </a:bodyPr>
          <a:lstStyle>
            <a:lvl1pPr defTabSz="933450" eaLnBrk="1" hangingPunct="1">
              <a:defRPr sz="1200" baseline="0">
                <a:latin typeface="Arial" charset="0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5100" y="883920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79" tIns="46640" rIns="93279" bIns="46640" numCol="1" anchor="b" anchorCtr="0" compatLnSpc="1">
            <a:prstTxWarp prst="textNoShape">
              <a:avLst/>
            </a:prstTxWarp>
          </a:bodyPr>
          <a:lstStyle>
            <a:lvl1pPr algn="r" defTabSz="933450" eaLnBrk="1" hangingPunct="1">
              <a:defRPr sz="1200" baseline="0">
                <a:latin typeface="Arial" charset="0"/>
              </a:defRPr>
            </a:lvl1pPr>
          </a:lstStyle>
          <a:p>
            <a:pPr>
              <a:defRPr/>
            </a:pPr>
            <a:fld id="{CBE47F99-0902-464F-A301-24129401236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43461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79" tIns="46640" rIns="93279" bIns="46640" numCol="1" anchor="t" anchorCtr="0" compatLnSpc="1">
            <a:prstTxWarp prst="textNoShape">
              <a:avLst/>
            </a:prstTxWarp>
          </a:bodyPr>
          <a:lstStyle>
            <a:lvl1pPr defTabSz="933450" eaLnBrk="1" hangingPunct="1">
              <a:defRPr sz="1200" baseline="0">
                <a:latin typeface="Arial" charset="0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5100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79" tIns="46640" rIns="93279" bIns="46640" numCol="1" anchor="t" anchorCtr="0" compatLnSpc="1">
            <a:prstTxWarp prst="textNoShape">
              <a:avLst/>
            </a:prstTxWarp>
          </a:bodyPr>
          <a:lstStyle>
            <a:lvl1pPr algn="r" defTabSz="933450" eaLnBrk="1" hangingPunct="1">
              <a:defRPr sz="1200" baseline="0">
                <a:latin typeface="Arial" charset="0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696913"/>
            <a:ext cx="4654550" cy="34909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3263" y="4421188"/>
            <a:ext cx="5613400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79" tIns="46640" rIns="93279" bIns="466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1177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920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79" tIns="46640" rIns="93279" bIns="46640" numCol="1" anchor="b" anchorCtr="0" compatLnSpc="1">
            <a:prstTxWarp prst="textNoShape">
              <a:avLst/>
            </a:prstTxWarp>
          </a:bodyPr>
          <a:lstStyle>
            <a:lvl1pPr defTabSz="933450" eaLnBrk="1" hangingPunct="1">
              <a:defRPr sz="1200" baseline="0">
                <a:latin typeface="Arial" charset="0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1177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5100" y="883920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79" tIns="46640" rIns="93279" bIns="46640" numCol="1" anchor="b" anchorCtr="0" compatLnSpc="1">
            <a:prstTxWarp prst="textNoShape">
              <a:avLst/>
            </a:prstTxWarp>
          </a:bodyPr>
          <a:lstStyle>
            <a:lvl1pPr algn="r" defTabSz="933450" eaLnBrk="1" hangingPunct="1">
              <a:defRPr sz="1200" baseline="0">
                <a:latin typeface="Arial" charset="0"/>
              </a:defRPr>
            </a:lvl1pPr>
          </a:lstStyle>
          <a:p>
            <a:pPr>
              <a:defRPr/>
            </a:pPr>
            <a:fld id="{AE7C1D2A-A449-44EB-A691-284E4ACCC3D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62705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CA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607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18599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78468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01713"/>
            <a:ext cx="2057400" cy="5014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01713"/>
            <a:ext cx="6019800" cy="50149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81269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83540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44651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30601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581547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40926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785141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5271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678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678891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57408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234940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75746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5223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55813"/>
            <a:ext cx="4038600" cy="39608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55813"/>
            <a:ext cx="4038600" cy="39608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89293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4211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38215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266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55096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1325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internal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01713"/>
            <a:ext cx="6923088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altLang="en-US" smtClean="0"/>
              <a:t>Cliquez pour modifier le style du titre</a:t>
            </a:r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055813"/>
            <a:ext cx="8229600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altLang="en-US" smtClean="0"/>
              <a:t>Cliquez pour modifier les styles du texte du masque</a:t>
            </a:r>
          </a:p>
          <a:p>
            <a:pPr lvl="1"/>
            <a:r>
              <a:rPr lang="en-CA" altLang="en-US" smtClean="0"/>
              <a:t>Deuxième niveau</a:t>
            </a:r>
          </a:p>
          <a:p>
            <a:pPr lvl="2"/>
            <a:r>
              <a:rPr lang="en-CA" altLang="en-US" smtClean="0"/>
              <a:t>Troisième niveauq</a:t>
            </a:r>
          </a:p>
        </p:txBody>
      </p:sp>
      <p:sp>
        <p:nvSpPr>
          <p:cNvPr id="1029" name="Text Box 8"/>
          <p:cNvSpPr txBox="1">
            <a:spLocks noChangeArrowheads="1"/>
          </p:cNvSpPr>
          <p:nvPr/>
        </p:nvSpPr>
        <p:spPr bwMode="auto">
          <a:xfrm>
            <a:off x="4687888" y="2151063"/>
            <a:ext cx="412273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CA" altLang="en-US" baseline="0" smtClean="0"/>
          </a:p>
        </p:txBody>
      </p:sp>
      <p:sp>
        <p:nvSpPr>
          <p:cNvPr id="1030" name="Text Box 9"/>
          <p:cNvSpPr txBox="1">
            <a:spLocks noChangeArrowheads="1"/>
          </p:cNvSpPr>
          <p:nvPr userDrawn="1"/>
        </p:nvSpPr>
        <p:spPr bwMode="auto">
          <a:xfrm>
            <a:off x="4687888" y="2151063"/>
            <a:ext cx="412273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CA" altLang="en-US" baseline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2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27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27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27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/>
      <p:bldP spid="7270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70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270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70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270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70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270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49266C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49266C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49266C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49266C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49266C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rgbClr val="49266C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rgbClr val="49266C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rgbClr val="49266C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rgbClr val="49266C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787878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rgbClr val="5A5A5A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49266C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 descr="main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B2F7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B2F78"/>
          </a:solidFill>
          <a:latin typeface="Georg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B2F78"/>
          </a:solidFill>
          <a:latin typeface="Georg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B2F78"/>
          </a:solidFill>
          <a:latin typeface="Georg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B2F78"/>
          </a:solidFill>
          <a:latin typeface="Georgia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B2F78"/>
          </a:solidFill>
          <a:latin typeface="Georgia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B2F78"/>
          </a:solidFill>
          <a:latin typeface="Georgia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B2F78"/>
          </a:solidFill>
          <a:latin typeface="Georgia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B2F78"/>
          </a:solidFill>
          <a:latin typeface="Georgi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rgbClr val="0B2F78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rgbClr val="9A9CB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folHlink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B2F78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etfile.gc.ca/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6"/>
          <p:cNvSpPr txBox="1">
            <a:spLocks noChangeArrowheads="1"/>
          </p:cNvSpPr>
          <p:nvPr/>
        </p:nvSpPr>
        <p:spPr bwMode="auto">
          <a:xfrm>
            <a:off x="722313" y="4554538"/>
            <a:ext cx="7831137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CA" altLang="en-US" sz="2800">
                <a:solidFill>
                  <a:schemeClr val="bg1"/>
                </a:solidFill>
              </a:rPr>
              <a:t>Income Taxes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Income Tax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CA" altLang="en-US" smtClean="0">
                <a:solidFill>
                  <a:schemeClr val="tx1"/>
                </a:solidFill>
              </a:rPr>
              <a:t>This section covers:</a:t>
            </a:r>
          </a:p>
          <a:p>
            <a:pPr eaLnBrk="1" hangingPunct="1">
              <a:buFontTx/>
              <a:buNone/>
            </a:pPr>
            <a:endParaRPr lang="en-CA" altLang="en-US" smtClean="0">
              <a:solidFill>
                <a:schemeClr val="tx1"/>
              </a:solidFill>
            </a:endParaRP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How the income tax system treats different forms of income 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How taxing investment income differs from taxing employment income 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Some tax-free forms of income</a:t>
            </a:r>
          </a:p>
          <a:p>
            <a:pPr eaLnBrk="1" hangingPunct="1">
              <a:buFontTx/>
              <a:buNone/>
            </a:pPr>
            <a:endParaRPr lang="en-CA" altLang="en-US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The Canadian Income Tax System</a:t>
            </a:r>
            <a:endParaRPr lang="en-CA" altLang="en-US" b="1" smtClean="0"/>
          </a:p>
        </p:txBody>
      </p:sp>
      <p:sp>
        <p:nvSpPr>
          <p:cNvPr id="18435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Governments collect tax when income is above a minimum amount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Most people pay tax to: 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The federal government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Their provincial or territorial government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Provinces have individual tax policies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Most use the federal tax collection system 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Quebec has its own tax collection system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Self-reporting of income to claim refund and benefits</a:t>
            </a:r>
          </a:p>
          <a:p>
            <a:pPr eaLnBrk="1" hangingPunct="1">
              <a:buFontTx/>
              <a:buNone/>
            </a:pPr>
            <a:endParaRPr lang="en-CA" altLang="en-US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Types of Income (Answers)</a:t>
            </a:r>
          </a:p>
        </p:txBody>
      </p:sp>
      <p:sp>
        <p:nvSpPr>
          <p:cNvPr id="19459" name="Content Placeholder 3"/>
          <p:cNvSpPr>
            <a:spLocks noGrp="1"/>
          </p:cNvSpPr>
          <p:nvPr>
            <p:ph idx="1"/>
          </p:nvPr>
        </p:nvSpPr>
        <p:spPr>
          <a:xfrm>
            <a:off x="457200" y="1657350"/>
            <a:ext cx="8229600" cy="41687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fr-CA" altLang="en-US" sz="1600" b="1" smtClean="0">
                <a:solidFill>
                  <a:schemeClr val="tx1"/>
                </a:solidFill>
              </a:rPr>
              <a:t>Answer: Here’s how different kinds of income are taxed, from lowest to highest</a:t>
            </a:r>
            <a:endParaRPr lang="en-CA" altLang="en-US" sz="1600" b="1" smtClean="0">
              <a:solidFill>
                <a:schemeClr val="tx1"/>
              </a:solidFill>
            </a:endParaRPr>
          </a:p>
          <a:p>
            <a:pPr eaLnBrk="1" hangingPunct="1">
              <a:buFontTx/>
              <a:buNone/>
            </a:pPr>
            <a:r>
              <a:rPr lang="en-CA" altLang="en-US" sz="1600" smtClean="0">
                <a:solidFill>
                  <a:schemeClr val="tx1"/>
                </a:solidFill>
              </a:rPr>
              <a:t>3 - Income earned from hourly employment</a:t>
            </a:r>
          </a:p>
          <a:p>
            <a:pPr eaLnBrk="1" hangingPunct="1">
              <a:buFontTx/>
              <a:buNone/>
            </a:pPr>
            <a:r>
              <a:rPr lang="en-CA" altLang="en-US" sz="1600" smtClean="0">
                <a:solidFill>
                  <a:schemeClr val="tx1"/>
                </a:solidFill>
              </a:rPr>
              <a:t>3 - Income from pensions</a:t>
            </a:r>
          </a:p>
          <a:p>
            <a:pPr eaLnBrk="1" hangingPunct="1">
              <a:buFontTx/>
              <a:buNone/>
            </a:pPr>
            <a:r>
              <a:rPr lang="en-CA" altLang="en-US" sz="1600" smtClean="0">
                <a:solidFill>
                  <a:schemeClr val="tx1"/>
                </a:solidFill>
              </a:rPr>
              <a:t>3 - Income earned from sales commissions</a:t>
            </a:r>
          </a:p>
          <a:p>
            <a:pPr eaLnBrk="1" hangingPunct="1">
              <a:buFontTx/>
              <a:buNone/>
            </a:pPr>
            <a:r>
              <a:rPr lang="en-CA" altLang="en-US" sz="1600" smtClean="0">
                <a:solidFill>
                  <a:schemeClr val="tx1"/>
                </a:solidFill>
              </a:rPr>
              <a:t>1 - Income from lotteries and gambling</a:t>
            </a:r>
          </a:p>
          <a:p>
            <a:pPr eaLnBrk="1" hangingPunct="1">
              <a:buFontTx/>
              <a:buNone/>
            </a:pPr>
            <a:r>
              <a:rPr lang="en-CA" altLang="en-US" sz="1600" smtClean="0">
                <a:solidFill>
                  <a:schemeClr val="tx1"/>
                </a:solidFill>
              </a:rPr>
              <a:t>Varies - Income from dividends paid to company shareholders</a:t>
            </a:r>
          </a:p>
          <a:p>
            <a:pPr eaLnBrk="1" hangingPunct="1">
              <a:buFontTx/>
              <a:buNone/>
            </a:pPr>
            <a:r>
              <a:rPr lang="en-CA" altLang="en-US" sz="1600" smtClean="0">
                <a:solidFill>
                  <a:schemeClr val="tx1"/>
                </a:solidFill>
              </a:rPr>
              <a:t>3 - Income earned from tips and gratuities</a:t>
            </a:r>
          </a:p>
          <a:p>
            <a:pPr eaLnBrk="1" hangingPunct="1">
              <a:buFontTx/>
              <a:buNone/>
            </a:pPr>
            <a:r>
              <a:rPr lang="en-CA" altLang="en-US" sz="1600" smtClean="0">
                <a:solidFill>
                  <a:schemeClr val="tx1"/>
                </a:solidFill>
              </a:rPr>
              <a:t>1 - Income from insurance payments</a:t>
            </a:r>
          </a:p>
          <a:p>
            <a:pPr eaLnBrk="1" hangingPunct="1">
              <a:buFontTx/>
              <a:buNone/>
            </a:pPr>
            <a:r>
              <a:rPr lang="en-CA" altLang="en-US" sz="1600" smtClean="0">
                <a:solidFill>
                  <a:schemeClr val="tx1"/>
                </a:solidFill>
              </a:rPr>
              <a:t>1 - Income from sale of your home</a:t>
            </a:r>
          </a:p>
          <a:p>
            <a:pPr eaLnBrk="1" hangingPunct="1">
              <a:buFontTx/>
              <a:buNone/>
            </a:pPr>
            <a:r>
              <a:rPr lang="en-CA" altLang="en-US" sz="1600" smtClean="0">
                <a:solidFill>
                  <a:schemeClr val="tx1"/>
                </a:solidFill>
              </a:rPr>
              <a:t>3 - Income earned from self-employment</a:t>
            </a:r>
          </a:p>
          <a:p>
            <a:pPr eaLnBrk="1" hangingPunct="1">
              <a:buFontTx/>
              <a:buNone/>
            </a:pPr>
            <a:r>
              <a:rPr lang="en-CA" altLang="en-US" sz="1600" smtClean="0">
                <a:solidFill>
                  <a:schemeClr val="tx1"/>
                </a:solidFill>
              </a:rPr>
              <a:t>3 - Income from interest on savings</a:t>
            </a:r>
          </a:p>
          <a:p>
            <a:pPr eaLnBrk="1" hangingPunct="1">
              <a:buFontTx/>
              <a:buNone/>
            </a:pPr>
            <a:r>
              <a:rPr lang="en-CA" altLang="en-US" sz="1600" smtClean="0">
                <a:solidFill>
                  <a:schemeClr val="tx1"/>
                </a:solidFill>
              </a:rPr>
              <a:t>1 – Gifts</a:t>
            </a:r>
          </a:p>
          <a:p>
            <a:pPr eaLnBrk="1" hangingPunct="1">
              <a:buFontTx/>
              <a:buNone/>
            </a:pPr>
            <a:r>
              <a:rPr lang="en-CA" altLang="en-US" sz="1600" smtClean="0">
                <a:solidFill>
                  <a:schemeClr val="tx1"/>
                </a:solidFill>
              </a:rPr>
              <a:t>2 - Income from sale of shares in companies</a:t>
            </a:r>
          </a:p>
          <a:p>
            <a:pPr eaLnBrk="1" hangingPunct="1">
              <a:buFontTx/>
              <a:buNone/>
            </a:pPr>
            <a:r>
              <a:rPr lang="en-CA" altLang="en-US" sz="1600" smtClean="0">
                <a:solidFill>
                  <a:schemeClr val="tx1"/>
                </a:solidFill>
              </a:rPr>
              <a:t>3 - Income from certain social benefits, such as Old Age Security, Canada or Quebec pensions, disability pensions or the Universal Child Care Benefit</a:t>
            </a:r>
          </a:p>
          <a:p>
            <a:pPr eaLnBrk="1" hangingPunct="1">
              <a:buFontTx/>
              <a:buNone/>
            </a:pPr>
            <a:endParaRPr lang="en-CA" altLang="en-US" sz="1600" smtClean="0">
              <a:solidFill>
                <a:schemeClr val="tx1"/>
              </a:solidFill>
            </a:endParaRPr>
          </a:p>
          <a:p>
            <a:pPr eaLnBrk="1" hangingPunct="1">
              <a:buFontTx/>
              <a:buNone/>
            </a:pPr>
            <a:endParaRPr lang="en-CA" altLang="en-US" sz="1600" smtClean="0">
              <a:solidFill>
                <a:schemeClr val="tx1"/>
              </a:solidFill>
            </a:endParaRPr>
          </a:p>
          <a:p>
            <a:pPr eaLnBrk="1" hangingPunct="1">
              <a:buFontTx/>
              <a:buNone/>
            </a:pPr>
            <a:endParaRPr lang="en-CA" altLang="en-US" sz="1600" smtClean="0">
              <a:solidFill>
                <a:schemeClr val="tx1"/>
              </a:solidFill>
            </a:endParaRPr>
          </a:p>
          <a:p>
            <a:pPr eaLnBrk="1" hangingPunct="1">
              <a:buFontTx/>
              <a:buNone/>
            </a:pPr>
            <a:endParaRPr lang="en-CA" altLang="en-US" sz="1600" smtClean="0">
              <a:solidFill>
                <a:schemeClr val="tx1"/>
              </a:solidFill>
            </a:endParaRPr>
          </a:p>
          <a:p>
            <a:pPr eaLnBrk="1" hangingPunct="1">
              <a:buFontTx/>
              <a:buNone/>
            </a:pPr>
            <a:endParaRPr lang="en-CA" altLang="en-US" sz="1600" smtClean="0">
              <a:solidFill>
                <a:schemeClr val="tx1"/>
              </a:solidFill>
            </a:endParaRPr>
          </a:p>
          <a:p>
            <a:pPr eaLnBrk="1" hangingPunct="1">
              <a:buFontTx/>
              <a:buNone/>
            </a:pPr>
            <a:endParaRPr lang="en-CA" altLang="en-US" sz="1600" smtClean="0">
              <a:solidFill>
                <a:schemeClr val="tx1"/>
              </a:solidFill>
            </a:endParaRPr>
          </a:p>
          <a:p>
            <a:pPr eaLnBrk="1" hangingPunct="1">
              <a:buFontTx/>
              <a:buNone/>
            </a:pPr>
            <a:endParaRPr lang="en-CA" altLang="en-US" sz="1600" smtClean="0">
              <a:solidFill>
                <a:schemeClr val="tx1"/>
              </a:solidFill>
            </a:endParaRPr>
          </a:p>
          <a:p>
            <a:pPr eaLnBrk="1" hangingPunct="1">
              <a:buFontTx/>
              <a:buNone/>
            </a:pPr>
            <a:endParaRPr lang="en-CA" altLang="en-US" sz="1600" smtClean="0">
              <a:solidFill>
                <a:schemeClr val="tx1"/>
              </a:solidFill>
            </a:endParaRPr>
          </a:p>
          <a:p>
            <a:pPr eaLnBrk="1" hangingPunct="1">
              <a:buFontTx/>
              <a:buNone/>
            </a:pPr>
            <a:endParaRPr lang="en-CA" altLang="en-US" sz="1600" smtClean="0">
              <a:solidFill>
                <a:schemeClr val="tx1"/>
              </a:solidFill>
            </a:endParaRPr>
          </a:p>
          <a:p>
            <a:pPr eaLnBrk="1" hangingPunct="1">
              <a:buFontTx/>
              <a:buNone/>
            </a:pPr>
            <a:endParaRPr lang="en-CA" altLang="en-US" sz="1600" smtClean="0">
              <a:solidFill>
                <a:schemeClr val="tx1"/>
              </a:solidFill>
            </a:endParaRPr>
          </a:p>
          <a:p>
            <a:pPr eaLnBrk="1" hangingPunct="1">
              <a:buFontTx/>
              <a:buNone/>
            </a:pPr>
            <a:endParaRPr lang="en-CA" altLang="en-US" sz="1600" smtClean="0">
              <a:solidFill>
                <a:schemeClr val="tx1"/>
              </a:solidFill>
            </a:endParaRPr>
          </a:p>
          <a:p>
            <a:pPr eaLnBrk="1" hangingPunct="1">
              <a:buFontTx/>
              <a:buNone/>
            </a:pPr>
            <a:endParaRPr lang="en-CA" altLang="en-US" sz="16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Employment Income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All money and other benefits made while working for an employer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Includes: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Tips and commissions 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Job benefits (pension contributions, medical benefits, use of vehicle, etc.)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Employment insurance and disability benefits taxed as if from employment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Employer sends taxes to CRA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Employer issues T4 slip each year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Totals all taxes withheld</a:t>
            </a:r>
          </a:p>
          <a:p>
            <a:pPr eaLnBrk="1" hangingPunct="1">
              <a:buFontTx/>
              <a:buNone/>
            </a:pPr>
            <a:endParaRPr lang="en-CA" altLang="en-US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Income from Self-employment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Net income you make working for yourself in a trade or business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Subtract expenses of running the business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Usually send in tax instalments quarterly or monthly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Must keep your own records of income and expenses</a:t>
            </a:r>
          </a:p>
          <a:p>
            <a:pPr eaLnBrk="1" hangingPunct="1">
              <a:buFontTx/>
              <a:buNone/>
            </a:pPr>
            <a:endParaRPr lang="en-CA" altLang="en-US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Investment Income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Interest income 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Whole amount is taxable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Rental income (from renting property as a business)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Taxed like income from self-employment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Dividends (profits companies pay shareholders)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Amount adjusted on a separate report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Profits from sales of property (capital gains)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Only half of gain is taxed 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Charged when property is sold</a:t>
            </a:r>
          </a:p>
          <a:p>
            <a:pPr lvl="1" eaLnBrk="1" hangingPunct="1">
              <a:buFont typeface="Arial" panose="020B0604020202020204" pitchFamily="34" charset="0"/>
              <a:buNone/>
            </a:pPr>
            <a:endParaRPr lang="en-CA" altLang="en-US" smtClean="0">
              <a:solidFill>
                <a:schemeClr val="tx1"/>
              </a:solidFill>
            </a:endParaRPr>
          </a:p>
          <a:p>
            <a:pPr eaLnBrk="1" hangingPunct="1">
              <a:buFontTx/>
              <a:buNone/>
            </a:pPr>
            <a:endParaRPr lang="en-CA" altLang="en-US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Pension and Other Income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Most pension and other income is taxable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However: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Age or disability exemption protects some income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May split CPP/QPP pension income with a spouse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Some social benefits are tax free</a:t>
            </a:r>
          </a:p>
          <a:p>
            <a:pPr lvl="2" eaLnBrk="1" hangingPunct="1">
              <a:buFont typeface="Wingdings" panose="05000000000000000000" pitchFamily="2" charset="2"/>
              <a:buChar char="§"/>
            </a:pPr>
            <a:r>
              <a:rPr lang="en-CA" altLang="en-US" smtClean="0">
                <a:solidFill>
                  <a:schemeClr val="tx1"/>
                </a:solidFill>
              </a:rPr>
              <a:t>E.g.: HST credit, Guaranteed Income Supplement</a:t>
            </a:r>
          </a:p>
          <a:p>
            <a:pPr eaLnBrk="1" hangingPunct="1">
              <a:buFontTx/>
              <a:buNone/>
            </a:pPr>
            <a:endParaRPr lang="en-CA" altLang="en-US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Tax Rates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457200" y="1662113"/>
            <a:ext cx="8229600" cy="3960812"/>
          </a:xfrm>
        </p:spPr>
        <p:txBody>
          <a:bodyPr/>
          <a:lstStyle/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Federal income tax</a:t>
            </a:r>
          </a:p>
          <a:p>
            <a:pPr eaLnBrk="1" hangingPunct="1"/>
            <a:endParaRPr lang="en-CA" altLang="en-US" smtClean="0">
              <a:solidFill>
                <a:schemeClr val="tx1"/>
              </a:solidFill>
            </a:endParaRPr>
          </a:p>
          <a:p>
            <a:pPr eaLnBrk="1" hangingPunct="1"/>
            <a:endParaRPr lang="en-CA" altLang="en-US" smtClean="0">
              <a:solidFill>
                <a:schemeClr val="tx1"/>
              </a:solidFill>
            </a:endParaRPr>
          </a:p>
          <a:p>
            <a:pPr eaLnBrk="1" hangingPunct="1"/>
            <a:endParaRPr lang="en-CA" altLang="en-US" smtClean="0">
              <a:solidFill>
                <a:schemeClr val="tx1"/>
              </a:solidFill>
            </a:endParaRPr>
          </a:p>
          <a:p>
            <a:pPr lvl="1" eaLnBrk="1" hangingPunct="1">
              <a:buFont typeface="Arial" panose="020B0604020202020204" pitchFamily="34" charset="0"/>
              <a:buNone/>
            </a:pPr>
            <a:r>
              <a:rPr lang="en-CA" altLang="en-US" sz="1400" smtClean="0">
                <a:solidFill>
                  <a:schemeClr val="tx1"/>
                </a:solidFill>
              </a:rPr>
              <a:t> </a:t>
            </a:r>
          </a:p>
          <a:p>
            <a:pPr lvl="1" eaLnBrk="1" hangingPunct="1">
              <a:buFont typeface="Arial" panose="020B0604020202020204" pitchFamily="34" charset="0"/>
              <a:buNone/>
            </a:pPr>
            <a:r>
              <a:rPr lang="en-CA" altLang="en-US" sz="1400" smtClean="0">
                <a:solidFill>
                  <a:schemeClr val="tx1"/>
                </a:solidFill>
              </a:rPr>
              <a:t>          * These amounts are adjusted for inflation and other factors in each tax year.</a:t>
            </a:r>
            <a:endParaRPr lang="en-CA" altLang="en-US" smtClean="0">
              <a:solidFill>
                <a:schemeClr val="tx1"/>
              </a:solidFill>
            </a:endParaRP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Provincial income tax</a:t>
            </a:r>
          </a:p>
          <a:p>
            <a:pPr eaLnBrk="1" hangingPunct="1">
              <a:buFontTx/>
              <a:buNone/>
            </a:pPr>
            <a:endParaRPr lang="en-CA" altLang="en-US" smtClean="0">
              <a:solidFill>
                <a:schemeClr val="tx1"/>
              </a:solidFill>
            </a:endParaRPr>
          </a:p>
          <a:p>
            <a:pPr eaLnBrk="1" hangingPunct="1">
              <a:buFontTx/>
              <a:buNone/>
            </a:pPr>
            <a:endParaRPr lang="en-CA" altLang="en-US" smtClean="0"/>
          </a:p>
        </p:txBody>
      </p:sp>
      <p:pic>
        <p:nvPicPr>
          <p:cNvPr id="24580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413" y="1971675"/>
            <a:ext cx="5867400" cy="12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3813175"/>
            <a:ext cx="4386262" cy="2235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Average and Marginal Tax Rates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Average tax rate = Total taxes paid / Total taxable income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Marginal tax rate = Taxes paid when you earn more money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The rate of tax on the next dollar you earn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Federal plus provincial or territorial tax rate at your new income level</a:t>
            </a:r>
          </a:p>
          <a:p>
            <a:pPr eaLnBrk="1" hangingPunct="1">
              <a:buFontTx/>
              <a:buNone/>
            </a:pPr>
            <a:endParaRPr lang="en-CA" altLang="en-US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Summary of Key Messages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Different types of income can be taxed at a different rate, or are tax-free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You pay income tax on your taxable income—your total income minus allowable deductions or exemptions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Under a graduated income tax system, people with lower income pay a lower tax rate </a:t>
            </a:r>
          </a:p>
          <a:p>
            <a:pPr eaLnBrk="1" hangingPunct="1">
              <a:buFontTx/>
              <a:buNone/>
            </a:pPr>
            <a:endParaRPr lang="en-CA" altLang="en-US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Income Tax</a:t>
            </a:r>
          </a:p>
        </p:txBody>
      </p:sp>
      <p:sp>
        <p:nvSpPr>
          <p:cNvPr id="9219" name="Rectangle 14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CA" altLang="en-US" smtClean="0">
                <a:solidFill>
                  <a:schemeClr val="tx1"/>
                </a:solidFill>
              </a:rPr>
              <a:t>This module covers:</a:t>
            </a:r>
          </a:p>
          <a:p>
            <a:pPr eaLnBrk="1" hangingPunct="1">
              <a:buFontTx/>
              <a:buNone/>
            </a:pPr>
            <a:endParaRPr lang="en-CA" altLang="en-US" smtClean="0">
              <a:solidFill>
                <a:schemeClr val="tx1"/>
              </a:solidFill>
            </a:endParaRP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Some basic facts about taxes 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What counts as taxable income, and how different types of income are taxed differently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Standard deductions and tax credits that reduce the taxes you pay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How plans like TFSAs and RRSPs can help you reduce your taxes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How to file your taxes and avoid problems with your tax returns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Reducing Your Taxes</a:t>
            </a:r>
          </a:p>
        </p:txBody>
      </p:sp>
      <p:pic>
        <p:nvPicPr>
          <p:cNvPr id="2765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04950" y="1868488"/>
            <a:ext cx="5570538" cy="3548062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Reducing Your Taxes</a:t>
            </a:r>
            <a:br>
              <a:rPr lang="en-CA" altLang="en-US" smtClean="0"/>
            </a:br>
            <a:endParaRPr lang="en-CA" altLang="en-US" smtClean="0"/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CA" altLang="en-US" smtClean="0">
                <a:solidFill>
                  <a:schemeClr val="tx1"/>
                </a:solidFill>
              </a:rPr>
              <a:t>This section covers:</a:t>
            </a:r>
          </a:p>
          <a:p>
            <a:pPr eaLnBrk="1" hangingPunct="1">
              <a:buFontTx/>
              <a:buNone/>
            </a:pPr>
            <a:endParaRPr lang="en-CA" altLang="en-US" smtClean="0">
              <a:solidFill>
                <a:schemeClr val="tx1"/>
              </a:solidFill>
            </a:endParaRP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Amounts that people in certain groups can deduct from the income they report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How registered savings plans can help you protect income from taxation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Various credits that people can use to reduce the taxes that they would have to pay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Deductions from Income</a:t>
            </a:r>
            <a:br>
              <a:rPr lang="en-CA" altLang="en-US" smtClean="0"/>
            </a:br>
            <a:endParaRPr lang="en-CA" altLang="en-US" smtClean="0"/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Income tax is based on </a:t>
            </a:r>
            <a:r>
              <a:rPr lang="en-CA" altLang="en-US" b="1" smtClean="0">
                <a:solidFill>
                  <a:schemeClr val="tx1"/>
                </a:solidFill>
              </a:rPr>
              <a:t>taxable income</a:t>
            </a:r>
            <a:r>
              <a:rPr lang="en-CA" altLang="en-US" smtClean="0">
                <a:solidFill>
                  <a:schemeClr val="tx1"/>
                </a:solidFill>
              </a:rPr>
              <a:t>, not total income</a:t>
            </a:r>
          </a:p>
          <a:p>
            <a:pPr eaLnBrk="1" hangingPunct="1"/>
            <a:r>
              <a:rPr lang="en-CA" altLang="en-US" b="1" smtClean="0">
                <a:solidFill>
                  <a:schemeClr val="tx1"/>
                </a:solidFill>
              </a:rPr>
              <a:t>Deductions</a:t>
            </a:r>
            <a:r>
              <a:rPr lang="en-CA" altLang="en-US" smtClean="0">
                <a:solidFill>
                  <a:schemeClr val="tx1"/>
                </a:solidFill>
              </a:rPr>
              <a:t> are amounts subtracted from total income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When you claim deductions, you can: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Lower your taxable income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Lower your income tax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Taxable income is also used to calculate certain benefits 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Lower taxable income may increase benefits </a:t>
            </a:r>
          </a:p>
          <a:p>
            <a:pPr eaLnBrk="1" hangingPunct="1">
              <a:buFontTx/>
              <a:buNone/>
            </a:pPr>
            <a:endParaRPr lang="en-CA" altLang="en-US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Some Key Deductions</a:t>
            </a:r>
          </a:p>
        </p:txBody>
      </p:sp>
      <p:sp>
        <p:nvSpPr>
          <p:cNvPr id="30723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CA" altLang="en-US" sz="1700" smtClean="0">
                <a:solidFill>
                  <a:schemeClr val="tx1"/>
                </a:solidFill>
              </a:rPr>
              <a:t>Annual union, professional and similar dues (line 212)</a:t>
            </a:r>
          </a:p>
          <a:p>
            <a:pPr eaLnBrk="1" hangingPunct="1"/>
            <a:r>
              <a:rPr lang="en-CA" altLang="en-US" sz="1700" smtClean="0">
                <a:solidFill>
                  <a:schemeClr val="tx1"/>
                </a:solidFill>
              </a:rPr>
              <a:t>Child care expenses (line 214)</a:t>
            </a:r>
          </a:p>
          <a:p>
            <a:pPr eaLnBrk="1" hangingPunct="1"/>
            <a:r>
              <a:rPr lang="en-CA" altLang="en-US" sz="1700" smtClean="0">
                <a:solidFill>
                  <a:schemeClr val="tx1"/>
                </a:solidFill>
              </a:rPr>
              <a:t>Expenses a person with a disability paid to earn income or go to school (line 215)</a:t>
            </a:r>
          </a:p>
          <a:p>
            <a:pPr eaLnBrk="1" hangingPunct="1"/>
            <a:r>
              <a:rPr lang="en-CA" altLang="en-US" sz="1700" smtClean="0">
                <a:solidFill>
                  <a:schemeClr val="tx1"/>
                </a:solidFill>
              </a:rPr>
              <a:t>Some types of losses in a business you own, including capital losses (line 217)</a:t>
            </a:r>
          </a:p>
          <a:p>
            <a:pPr eaLnBrk="1" hangingPunct="1"/>
            <a:r>
              <a:rPr lang="en-CA" altLang="en-US" sz="1700" smtClean="0">
                <a:solidFill>
                  <a:schemeClr val="tx1"/>
                </a:solidFill>
              </a:rPr>
              <a:t>Moving expenses if you had to move more than 40 kilometres to take a job (line 219)</a:t>
            </a:r>
          </a:p>
          <a:p>
            <a:pPr eaLnBrk="1" hangingPunct="1"/>
            <a:r>
              <a:rPr lang="en-CA" altLang="en-US" sz="1700" smtClean="0">
                <a:solidFill>
                  <a:schemeClr val="tx1"/>
                </a:solidFill>
              </a:rPr>
              <a:t>Support payments to a spouse, common-law partner or child (line 220)</a:t>
            </a:r>
          </a:p>
          <a:p>
            <a:pPr eaLnBrk="1" hangingPunct="1"/>
            <a:r>
              <a:rPr lang="en-CA" altLang="en-US" sz="1700" smtClean="0">
                <a:solidFill>
                  <a:schemeClr val="tx1"/>
                </a:solidFill>
              </a:rPr>
              <a:t>Interest and fees required for investments (line 221)</a:t>
            </a:r>
          </a:p>
          <a:p>
            <a:pPr eaLnBrk="1" hangingPunct="1"/>
            <a:r>
              <a:rPr lang="en-CA" altLang="en-US" sz="1700" smtClean="0">
                <a:solidFill>
                  <a:schemeClr val="tx1"/>
                </a:solidFill>
              </a:rPr>
              <a:t>Half of the money a self-employed person paid into the Canada Pension Plan or Quebec Pension Plan (line 222) </a:t>
            </a:r>
          </a:p>
          <a:p>
            <a:pPr eaLnBrk="1" hangingPunct="1">
              <a:buFontTx/>
              <a:buNone/>
            </a:pPr>
            <a:r>
              <a:rPr lang="en-CA" altLang="en-US" sz="1700" smtClean="0"/>
              <a:t> </a:t>
            </a:r>
          </a:p>
          <a:p>
            <a:pPr eaLnBrk="1" hangingPunct="1"/>
            <a:r>
              <a:rPr lang="en-CA" altLang="en-US" sz="1700" b="1" smtClean="0">
                <a:solidFill>
                  <a:schemeClr val="tx1"/>
                </a:solidFill>
              </a:rPr>
              <a:t>You must meet certain conditions to claim these deductions </a:t>
            </a:r>
            <a:endParaRPr lang="en-CA" altLang="en-US" sz="17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Registered Retirement Savings Plans (RRSPs)</a:t>
            </a:r>
          </a:p>
        </p:txBody>
      </p:sp>
      <p:sp>
        <p:nvSpPr>
          <p:cNvPr id="31747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Defers income tax on deposit and income the deposit earns until withdrawn 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Deposit limited to18% of employment income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Maximum limit ($24,270 for 2014 taxes)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Can include most common types of investments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If withdrawn early, part is withheld for taxes 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Temporary withdrawal allowed for home buying and education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Information: cra.gc.ca</a:t>
            </a:r>
          </a:p>
          <a:p>
            <a:pPr eaLnBrk="1" hangingPunct="1">
              <a:buFontTx/>
              <a:buNone/>
            </a:pPr>
            <a:endParaRPr lang="en-CA" altLang="en-US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Tax-Free Savings Accounts (TFSAs)</a:t>
            </a:r>
            <a:endParaRPr lang="en-CA" altLang="en-US" b="1" smtClean="0"/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457200" y="2171700"/>
            <a:ext cx="8229600" cy="4283075"/>
          </a:xfrm>
        </p:spPr>
        <p:txBody>
          <a:bodyPr/>
          <a:lstStyle/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Income earned is tax-free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Deposit up to $5,500 a year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Can include most common types of investment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Information: tfsa.gc.ca</a:t>
            </a:r>
          </a:p>
          <a:p>
            <a:pPr eaLnBrk="1" hangingPunct="1">
              <a:buFontTx/>
              <a:buNone/>
            </a:pPr>
            <a:endParaRPr lang="en-CA" altLang="en-US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Registered Education Savings Plans (RESPs)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57200" y="1865313"/>
            <a:ext cx="8229600" cy="4030662"/>
          </a:xfrm>
        </p:spPr>
        <p:txBody>
          <a:bodyPr/>
          <a:lstStyle/>
          <a:p>
            <a:pPr eaLnBrk="1" hangingPunct="1"/>
            <a:r>
              <a:rPr lang="en-CA" altLang="en-US" dirty="0" smtClean="0">
                <a:solidFill>
                  <a:schemeClr val="tx1"/>
                </a:solidFill>
              </a:rPr>
              <a:t>Saving for a child to pay for education after high school</a:t>
            </a:r>
          </a:p>
          <a:p>
            <a:pPr eaLnBrk="1" hangingPunct="1"/>
            <a:r>
              <a:rPr lang="en-CA" altLang="en-US" dirty="0" smtClean="0">
                <a:solidFill>
                  <a:schemeClr val="tx1"/>
                </a:solidFill>
              </a:rPr>
              <a:t>Contribution is not tax deductible</a:t>
            </a:r>
          </a:p>
          <a:p>
            <a:pPr eaLnBrk="1" hangingPunct="1"/>
            <a:r>
              <a:rPr lang="en-CA" altLang="en-US" dirty="0" smtClean="0">
                <a:solidFill>
                  <a:schemeClr val="tx1"/>
                </a:solidFill>
              </a:rPr>
              <a:t>Income earned is tax-free until withdrawn</a:t>
            </a:r>
          </a:p>
          <a:p>
            <a:pPr eaLnBrk="1" hangingPunct="1"/>
            <a:r>
              <a:rPr lang="en-CA" altLang="en-US" dirty="0" smtClean="0">
                <a:solidFill>
                  <a:schemeClr val="tx1"/>
                </a:solidFill>
              </a:rPr>
              <a:t>Then income and Grant are taxed as income of the child (possibly at a lower tax rate)</a:t>
            </a:r>
          </a:p>
          <a:p>
            <a:pPr eaLnBrk="1" hangingPunct="1"/>
            <a:r>
              <a:rPr lang="en-CA" altLang="en-US" dirty="0" smtClean="0">
                <a:solidFill>
                  <a:schemeClr val="tx1"/>
                </a:solidFill>
              </a:rPr>
              <a:t>Eligible for grants from Canada and Quebec</a:t>
            </a:r>
          </a:p>
          <a:p>
            <a:pPr eaLnBrk="1" hangingPunct="1"/>
            <a:r>
              <a:rPr lang="en-CA" altLang="en-US" dirty="0" smtClean="0">
                <a:solidFill>
                  <a:schemeClr val="tx1"/>
                </a:solidFill>
              </a:rPr>
              <a:t>Information: Canlearn.ca / </a:t>
            </a:r>
            <a:r>
              <a:rPr lang="fr-CA" altLang="en-US" dirty="0" smtClean="0">
                <a:solidFill>
                  <a:schemeClr val="tx1"/>
                </a:solidFill>
              </a:rPr>
              <a:t>Revenu Québec</a:t>
            </a:r>
            <a:endParaRPr lang="en-CA" altLang="en-US" dirty="0" smtClean="0">
              <a:solidFill>
                <a:schemeClr val="tx1"/>
              </a:solidFill>
            </a:endParaRPr>
          </a:p>
          <a:p>
            <a:pPr eaLnBrk="1" hangingPunct="1">
              <a:buFontTx/>
              <a:buNone/>
            </a:pPr>
            <a:endParaRPr lang="en-CA" altLang="en-US" dirty="0" smtClean="0"/>
          </a:p>
          <a:p>
            <a:pPr eaLnBrk="1" hangingPunct="1">
              <a:buFontTx/>
              <a:buNone/>
            </a:pPr>
            <a:endParaRPr lang="en-CA" alt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Registered Disability Savings Plans (RDSPs)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457200" y="1865313"/>
            <a:ext cx="8229600" cy="4030662"/>
          </a:xfrm>
        </p:spPr>
        <p:txBody>
          <a:bodyPr/>
          <a:lstStyle/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Saving to support a person with a disability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Contribution is not tax deductible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Income earned is tax-free until withdrawn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Then income is taxed as income of the disabled person (possibly at a lower tax rate)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Eligible for grants from Canada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Information: hrsdc.gc.ca</a:t>
            </a:r>
          </a:p>
          <a:p>
            <a:pPr eaLnBrk="1" hangingPunct="1">
              <a:buFontTx/>
              <a:buNone/>
            </a:pPr>
            <a:r>
              <a:rPr lang="en-CA" altLang="en-US" smtClean="0"/>
              <a:t> </a:t>
            </a:r>
          </a:p>
          <a:p>
            <a:pPr eaLnBrk="1" hangingPunct="1">
              <a:buFontTx/>
              <a:buNone/>
            </a:pPr>
            <a:endParaRPr lang="en-CA" altLang="en-US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Refundable Tax Credits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457200" y="1865313"/>
            <a:ext cx="8229600" cy="4030662"/>
          </a:xfrm>
        </p:spPr>
        <p:txBody>
          <a:bodyPr/>
          <a:lstStyle/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Amounts that are paid to you if you qualify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Federal refundable tax credits include: 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The Child Tax Benefit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The GST/HST Tax Credit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The Working Income Tax Credit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May be reduced based on your Taxable Income</a:t>
            </a:r>
          </a:p>
          <a:p>
            <a:pPr eaLnBrk="1" hangingPunct="1">
              <a:buFontTx/>
              <a:buNone/>
            </a:pPr>
            <a:endParaRPr lang="en-CA" altLang="en-US" smtClean="0">
              <a:solidFill>
                <a:schemeClr val="tx1"/>
              </a:solidFill>
            </a:endParaRPr>
          </a:p>
          <a:p>
            <a:pPr eaLnBrk="1" hangingPunct="1"/>
            <a:r>
              <a:rPr lang="en-CA" altLang="en-US" b="1" smtClean="0">
                <a:solidFill>
                  <a:schemeClr val="tx1"/>
                </a:solidFill>
              </a:rPr>
              <a:t>You must meet certain conditions to claim these tax credits </a:t>
            </a:r>
            <a:endParaRPr lang="en-CA" altLang="en-US" smtClean="0">
              <a:solidFill>
                <a:schemeClr val="tx1"/>
              </a:solidFill>
            </a:endParaRPr>
          </a:p>
          <a:p>
            <a:pPr eaLnBrk="1" hangingPunct="1">
              <a:buFontTx/>
              <a:buNone/>
            </a:pPr>
            <a:endParaRPr lang="en-CA" altLang="en-US" smtClean="0"/>
          </a:p>
          <a:p>
            <a:pPr eaLnBrk="1" hangingPunct="1">
              <a:buFontTx/>
              <a:buNone/>
            </a:pPr>
            <a:endParaRPr lang="en-CA" altLang="en-US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Non-refundable Tax Credits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457200" y="1865313"/>
            <a:ext cx="8229600" cy="4030662"/>
          </a:xfrm>
        </p:spPr>
        <p:txBody>
          <a:bodyPr/>
          <a:lstStyle/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Amounts to reduce the tax you must pay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Calculate taxes due on Taxable Income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Add all tax credits available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Subtract allowable percentage of tax credits from Taxable Income</a:t>
            </a:r>
          </a:p>
          <a:p>
            <a:pPr eaLnBrk="1" hangingPunct="1">
              <a:buFontTx/>
              <a:buNone/>
            </a:pPr>
            <a:r>
              <a:rPr lang="en-CA" altLang="en-US" smtClean="0">
                <a:solidFill>
                  <a:schemeClr val="tx1"/>
                </a:solidFill>
              </a:rPr>
              <a:t>E.g.;</a:t>
            </a:r>
          </a:p>
          <a:p>
            <a:pPr eaLnBrk="1" hangingPunct="1">
              <a:buFontTx/>
              <a:buNone/>
            </a:pPr>
            <a:r>
              <a:rPr lang="en-CA" altLang="en-US" smtClean="0">
                <a:solidFill>
                  <a:schemeClr val="tx1"/>
                </a:solidFill>
              </a:rPr>
              <a:t>	Taxable income:		$39,000.00</a:t>
            </a:r>
          </a:p>
          <a:p>
            <a:pPr eaLnBrk="1" hangingPunct="1">
              <a:buFontTx/>
              <a:buNone/>
            </a:pPr>
            <a:r>
              <a:rPr lang="en-CA" altLang="en-US" smtClean="0">
                <a:solidFill>
                  <a:schemeClr val="tx1"/>
                </a:solidFill>
              </a:rPr>
              <a:t>	Federal income tax: 		  $5,850.00</a:t>
            </a:r>
          </a:p>
          <a:p>
            <a:pPr eaLnBrk="1" hangingPunct="1">
              <a:buFontTx/>
              <a:buNone/>
            </a:pPr>
            <a:r>
              <a:rPr lang="en-CA" altLang="en-US" smtClean="0">
                <a:solidFill>
                  <a:schemeClr val="tx1"/>
                </a:solidFill>
              </a:rPr>
              <a:t>	Total federal tax credits:	$11,138.00</a:t>
            </a:r>
          </a:p>
          <a:p>
            <a:pPr eaLnBrk="1" hangingPunct="1">
              <a:buFontTx/>
              <a:buNone/>
            </a:pPr>
            <a:r>
              <a:rPr lang="en-CA" altLang="en-US" smtClean="0">
                <a:solidFill>
                  <a:schemeClr val="tx1"/>
                </a:solidFill>
              </a:rPr>
              <a:t>	Subtract 15% of tax credits:	  $1,670.70</a:t>
            </a:r>
          </a:p>
          <a:p>
            <a:pPr eaLnBrk="1" hangingPunct="1">
              <a:buFontTx/>
              <a:buNone/>
            </a:pPr>
            <a:r>
              <a:rPr lang="en-CA" altLang="en-US" smtClean="0">
                <a:solidFill>
                  <a:schemeClr val="tx1"/>
                </a:solidFill>
              </a:rPr>
              <a:t>	Federal income tax payable:	  $4,179.30</a:t>
            </a:r>
          </a:p>
          <a:p>
            <a:pPr eaLnBrk="1" hangingPunct="1">
              <a:buFontTx/>
              <a:buNone/>
            </a:pPr>
            <a:endParaRPr lang="en-CA" altLang="en-US" smtClean="0"/>
          </a:p>
          <a:p>
            <a:pPr eaLnBrk="1" hangingPunct="1">
              <a:buFontTx/>
              <a:buNone/>
            </a:pPr>
            <a:endParaRPr lang="en-CA" altLang="en-US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Tax Basics</a:t>
            </a:r>
          </a:p>
        </p:txBody>
      </p:sp>
      <p:pic>
        <p:nvPicPr>
          <p:cNvPr id="1024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06575" y="1865313"/>
            <a:ext cx="5594350" cy="3563937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Non-refundable Tax Credits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457200" y="1865313"/>
            <a:ext cx="8324850" cy="4030662"/>
          </a:xfrm>
        </p:spPr>
        <p:txBody>
          <a:bodyPr/>
          <a:lstStyle/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Basic personal tax credit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If you are over the age of 65, you can claim up to $6,916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If you have children, you can claim $2,255 for each child under the age of 18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If you receive a pension, you can claim up to $2,000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If you have a disability, you can claim up to $7,766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If you care for a dependent who is infirm, you can claim up to $6,589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If you are a student, you can claim up to $465 for each month you attended a post-secondary institution full-time</a:t>
            </a:r>
          </a:p>
          <a:p>
            <a:pPr eaLnBrk="1" hangingPunct="1"/>
            <a:endParaRPr lang="en-CA" altLang="en-US" smtClean="0">
              <a:solidFill>
                <a:schemeClr val="tx1"/>
              </a:solidFill>
            </a:endParaRPr>
          </a:p>
          <a:p>
            <a:pPr eaLnBrk="1" hangingPunct="1"/>
            <a:r>
              <a:rPr lang="en-CA" altLang="en-US" b="1" smtClean="0">
                <a:solidFill>
                  <a:schemeClr val="tx1"/>
                </a:solidFill>
              </a:rPr>
              <a:t>You must meet certain conditions to claim these tax credits </a:t>
            </a:r>
            <a:endParaRPr lang="en-CA" altLang="en-US" smtClean="0">
              <a:solidFill>
                <a:schemeClr val="tx1"/>
              </a:solidFill>
            </a:endParaRPr>
          </a:p>
          <a:p>
            <a:pPr eaLnBrk="1" hangingPunct="1">
              <a:buFontTx/>
              <a:buNone/>
            </a:pPr>
            <a:endParaRPr lang="en-CA" altLang="en-US" smtClean="0"/>
          </a:p>
          <a:p>
            <a:pPr eaLnBrk="1" hangingPunct="1">
              <a:buFontTx/>
              <a:buNone/>
            </a:pPr>
            <a:endParaRPr lang="en-CA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What You Owe—Or Get Back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457200" y="1865313"/>
            <a:ext cx="8229600" cy="4030662"/>
          </a:xfrm>
        </p:spPr>
        <p:txBody>
          <a:bodyPr/>
          <a:lstStyle/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After calculating taxable income, deductions and credits, final adjustments include: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Taxes deducted by your employer (line 437)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If you were self-employed, or have investment income: </a:t>
            </a:r>
          </a:p>
          <a:p>
            <a:pPr lvl="2" eaLnBrk="1" hangingPunct="1">
              <a:buFont typeface="Wingdings" panose="05000000000000000000" pitchFamily="2" charset="2"/>
              <a:buChar char="§"/>
            </a:pPr>
            <a:r>
              <a:rPr lang="en-CA" altLang="en-US" smtClean="0">
                <a:solidFill>
                  <a:schemeClr val="tx1"/>
                </a:solidFill>
              </a:rPr>
              <a:t>Taxes you paid by instalments (line 476) </a:t>
            </a:r>
          </a:p>
          <a:p>
            <a:pPr lvl="2" eaLnBrk="1" hangingPunct="1">
              <a:buFont typeface="Wingdings" panose="05000000000000000000" pitchFamily="2" charset="2"/>
              <a:buChar char="§"/>
            </a:pPr>
            <a:r>
              <a:rPr lang="en-CA" altLang="en-US" smtClean="0">
                <a:solidFill>
                  <a:schemeClr val="tx1"/>
                </a:solidFill>
              </a:rPr>
              <a:t>Pension contributions due (line 421)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Provincial or territorial taxes and credits (lines 428, 440, 479)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Other benefits and adjustments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Remaining difference is your tax refund (or balance owing)</a:t>
            </a:r>
          </a:p>
          <a:p>
            <a:pPr eaLnBrk="1" hangingPunct="1">
              <a:buFontTx/>
              <a:buNone/>
            </a:pPr>
            <a:endParaRPr lang="en-CA" altLang="en-US" smtClean="0"/>
          </a:p>
          <a:p>
            <a:pPr eaLnBrk="1" hangingPunct="1">
              <a:buFontTx/>
              <a:buNone/>
            </a:pPr>
            <a:endParaRPr lang="en-CA" altLang="en-US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Income Tax Summary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>
          <a:xfrm>
            <a:off x="457200" y="1865313"/>
            <a:ext cx="8229600" cy="40306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CA" altLang="en-US" smtClean="0">
                <a:solidFill>
                  <a:schemeClr val="tx1"/>
                </a:solidFill>
              </a:rPr>
              <a:t>	         	Total Income</a:t>
            </a:r>
          </a:p>
          <a:p>
            <a:pPr eaLnBrk="1" hangingPunct="1">
              <a:buFontTx/>
              <a:buNone/>
            </a:pPr>
            <a:r>
              <a:rPr lang="en-CA" altLang="en-US" u="sng" smtClean="0">
                <a:solidFill>
                  <a:schemeClr val="tx1"/>
                </a:solidFill>
              </a:rPr>
              <a:t>Minus 		Deductions</a:t>
            </a:r>
            <a:endParaRPr lang="en-CA" altLang="en-US" smtClean="0">
              <a:solidFill>
                <a:schemeClr val="tx1"/>
              </a:solidFill>
            </a:endParaRPr>
          </a:p>
          <a:p>
            <a:pPr eaLnBrk="1" hangingPunct="1">
              <a:buFontTx/>
              <a:buNone/>
            </a:pPr>
            <a:r>
              <a:rPr lang="en-CA" altLang="en-US" smtClean="0">
                <a:solidFill>
                  <a:schemeClr val="tx1"/>
                </a:solidFill>
              </a:rPr>
              <a:t>Equals 		Taxable Income</a:t>
            </a:r>
          </a:p>
          <a:p>
            <a:pPr eaLnBrk="1" hangingPunct="1">
              <a:buFontTx/>
              <a:buNone/>
            </a:pPr>
            <a:r>
              <a:rPr lang="en-CA" altLang="en-US" smtClean="0">
                <a:solidFill>
                  <a:schemeClr val="tx1"/>
                </a:solidFill>
              </a:rPr>
              <a:t>Calculate	Total Income Tax</a:t>
            </a:r>
          </a:p>
          <a:p>
            <a:pPr eaLnBrk="1" hangingPunct="1">
              <a:buFontTx/>
              <a:buNone/>
            </a:pPr>
            <a:r>
              <a:rPr lang="en-CA" altLang="en-US" smtClean="0">
                <a:solidFill>
                  <a:schemeClr val="tx1"/>
                </a:solidFill>
              </a:rPr>
              <a:t>Minus		Allowable Percentage of Non-refundable Tax Credits </a:t>
            </a:r>
          </a:p>
          <a:p>
            <a:pPr eaLnBrk="1" hangingPunct="1">
              <a:buFontTx/>
              <a:buNone/>
            </a:pPr>
            <a:r>
              <a:rPr lang="en-CA" altLang="en-US" u="sng" smtClean="0">
                <a:solidFill>
                  <a:schemeClr val="tx1"/>
                </a:solidFill>
              </a:rPr>
              <a:t>Minus		Other adjustments</a:t>
            </a:r>
            <a:endParaRPr lang="en-CA" altLang="en-US" smtClean="0">
              <a:solidFill>
                <a:schemeClr val="tx1"/>
              </a:solidFill>
            </a:endParaRPr>
          </a:p>
          <a:p>
            <a:pPr eaLnBrk="1" hangingPunct="1">
              <a:buFontTx/>
              <a:buNone/>
            </a:pPr>
            <a:r>
              <a:rPr lang="en-CA" altLang="en-US" smtClean="0">
                <a:solidFill>
                  <a:schemeClr val="tx1"/>
                </a:solidFill>
              </a:rPr>
              <a:t>Equals		Tax Refund or Balance Owing</a:t>
            </a:r>
          </a:p>
          <a:p>
            <a:pPr eaLnBrk="1" hangingPunct="1">
              <a:buFontTx/>
              <a:buNone/>
            </a:pPr>
            <a:endParaRPr lang="en-CA" altLang="en-US" smtClean="0"/>
          </a:p>
          <a:p>
            <a:pPr eaLnBrk="1" hangingPunct="1">
              <a:buFontTx/>
              <a:buNone/>
            </a:pPr>
            <a:endParaRPr lang="en-CA" altLang="en-US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Summary of Key Messages 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>
          <a:xfrm>
            <a:off x="457200" y="2066925"/>
            <a:ext cx="8229600" cy="4030663"/>
          </a:xfrm>
        </p:spPr>
        <p:txBody>
          <a:bodyPr/>
          <a:lstStyle/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Canada’s tax system provides many deductions and tax credits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Find all the deductions and credits that apply to you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The tax deductions and credits vary as family and financial circumstances change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Check the Income Tax Guide or get expert help to see how they apply </a:t>
            </a:r>
          </a:p>
          <a:p>
            <a:pPr eaLnBrk="1" hangingPunct="1">
              <a:buFontTx/>
              <a:buNone/>
            </a:pPr>
            <a:endParaRPr lang="en-CA" altLang="en-US" smtClean="0"/>
          </a:p>
          <a:p>
            <a:pPr eaLnBrk="1" hangingPunct="1">
              <a:buFontTx/>
              <a:buNone/>
            </a:pPr>
            <a:endParaRPr lang="en-CA" altLang="en-US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Filing Your Taxes</a:t>
            </a:r>
          </a:p>
        </p:txBody>
      </p:sp>
      <p:pic>
        <p:nvPicPr>
          <p:cNvPr id="4198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06575" y="2036763"/>
            <a:ext cx="5594350" cy="3563937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Filing Your Taxes</a:t>
            </a:r>
            <a:endParaRPr lang="en-CA" altLang="en-US" b="1" smtClean="0"/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>
          <a:xfrm>
            <a:off x="457200" y="1733550"/>
            <a:ext cx="8229600" cy="41624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CA" altLang="en-US" smtClean="0">
                <a:solidFill>
                  <a:schemeClr val="tx1"/>
                </a:solidFill>
              </a:rPr>
              <a:t>This section covers:</a:t>
            </a:r>
          </a:p>
          <a:p>
            <a:pPr eaLnBrk="1" hangingPunct="1">
              <a:buFontTx/>
              <a:buNone/>
            </a:pPr>
            <a:endParaRPr lang="en-CA" altLang="en-US" smtClean="0">
              <a:solidFill>
                <a:schemeClr val="tx1"/>
              </a:solidFill>
            </a:endParaRP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How to keep your tax papers organized and easy to use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How to avoid problems with the tax agency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How to make the best use of expert tax services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How to be aware of and avoid potential tax frauds </a:t>
            </a:r>
          </a:p>
          <a:p>
            <a:pPr eaLnBrk="1" hangingPunct="1">
              <a:buFontTx/>
              <a:buNone/>
            </a:pPr>
            <a:endParaRPr lang="en-CA" altLang="en-US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Getting Organized</a:t>
            </a:r>
            <a:endParaRPr lang="en-CA" altLang="en-US" b="1" smtClean="0"/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457200" y="1733550"/>
            <a:ext cx="8229600" cy="4283075"/>
          </a:xfrm>
        </p:spPr>
        <p:txBody>
          <a:bodyPr/>
          <a:lstStyle/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Set up family tax file 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Create section for each family member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Past section: copies of old documents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Current section: documents for current year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Separate file for self-employed businesses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As received through the year, file: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Income 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Receipts for deductible expenses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Personal expenses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Investments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Logs of other expenses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Use Current documents to complete tax return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Start a new Current file each year</a:t>
            </a:r>
          </a:p>
          <a:p>
            <a:pPr eaLnBrk="1" hangingPunct="1">
              <a:buFontTx/>
              <a:buNone/>
            </a:pPr>
            <a:endParaRPr lang="en-CA" altLang="en-US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Penalties and Audits</a:t>
            </a:r>
            <a:endParaRPr lang="en-CA" altLang="en-US" b="1" smtClean="0"/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162425"/>
          </a:xfrm>
        </p:spPr>
        <p:txBody>
          <a:bodyPr/>
          <a:lstStyle/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Taxes due on April 30 each year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Penalties plus interest for late filing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If no taxes due, you can still claim benefits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You can request relief for reasons beyond your control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Keep tax records on file for seven years</a:t>
            </a:r>
          </a:p>
          <a:p>
            <a:pPr eaLnBrk="1" hangingPunct="1">
              <a:buFontTx/>
              <a:buNone/>
            </a:pPr>
            <a:endParaRPr lang="en-CA" altLang="en-US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Electronic Tax Packages</a:t>
            </a:r>
            <a:endParaRPr lang="en-CA" altLang="en-US" b="1" smtClean="0"/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>
          <a:xfrm>
            <a:off x="457200" y="1865313"/>
            <a:ext cx="8229600" cy="4283075"/>
          </a:xfrm>
        </p:spPr>
        <p:txBody>
          <a:bodyPr/>
          <a:lstStyle/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Complete forms on screen 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Usually questions lead you through 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Software produces electronic file to send in 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Must use a Netfile access code issued by CRA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Go to </a:t>
            </a:r>
            <a:r>
              <a:rPr lang="en-CA" altLang="en-US" u="sng" smtClean="0">
                <a:solidFill>
                  <a:schemeClr val="tx1"/>
                </a:solidFill>
                <a:hlinkClick r:id="rId2"/>
              </a:rPr>
              <a:t>www.netfile.gc.ca</a:t>
            </a:r>
            <a:r>
              <a:rPr lang="en-CA" altLang="en-US" smtClean="0">
                <a:solidFill>
                  <a:schemeClr val="tx1"/>
                </a:solidFill>
              </a:rPr>
              <a:t> 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Package must be certified by CRA to file returns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Some packages offer free returns</a:t>
            </a:r>
          </a:p>
          <a:p>
            <a:pPr eaLnBrk="1" hangingPunct="1">
              <a:buFontTx/>
              <a:buNone/>
            </a:pPr>
            <a:endParaRPr lang="en-CA" altLang="en-US" smtClean="0"/>
          </a:p>
          <a:p>
            <a:pPr eaLnBrk="1" hangingPunct="1">
              <a:buFontTx/>
              <a:buNone/>
            </a:pPr>
            <a:endParaRPr lang="en-CA" altLang="en-US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Tax Advisors</a:t>
            </a:r>
            <a:endParaRPr lang="en-CA" altLang="en-US" b="1" smtClean="0"/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>
          <a:xfrm>
            <a:off x="457200" y="1733550"/>
            <a:ext cx="8229600" cy="4283075"/>
          </a:xfrm>
        </p:spPr>
        <p:txBody>
          <a:bodyPr/>
          <a:lstStyle/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Tax preparation services 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Fill out standard forms at low cost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Offer limited advice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May offer partial cash payment for tax refund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Accountants and bookkeepers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Specialized training to give advice and minimize taxes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Financial planners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Advise on arranging personal finances to meet goals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Often have special training on tax issues</a:t>
            </a:r>
          </a:p>
          <a:p>
            <a:pPr eaLnBrk="1" hangingPunct="1">
              <a:buFontTx/>
              <a:buNone/>
            </a:pPr>
            <a:endParaRPr lang="en-CA" altLang="en-US" smtClean="0"/>
          </a:p>
          <a:p>
            <a:pPr eaLnBrk="1" hangingPunct="1">
              <a:buFontTx/>
              <a:buNone/>
            </a:pPr>
            <a:endParaRPr lang="en-CA" altLang="en-US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Tax Basics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CA" altLang="en-US" smtClean="0">
                <a:solidFill>
                  <a:schemeClr val="tx1"/>
                </a:solidFill>
              </a:rPr>
              <a:t>This section covers:</a:t>
            </a:r>
          </a:p>
          <a:p>
            <a:pPr eaLnBrk="1" hangingPunct="1">
              <a:buFontTx/>
              <a:buNone/>
            </a:pPr>
            <a:endParaRPr lang="en-CA" altLang="en-US" smtClean="0">
              <a:solidFill>
                <a:schemeClr val="tx1"/>
              </a:solidFill>
            </a:endParaRP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How much income taxes amount to, and what they pay for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The most common taxes that people pay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Your rights and responsibilities as a taxpayer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Fraud Prevention</a:t>
            </a:r>
            <a:endParaRPr lang="en-CA" altLang="en-US" b="1" smtClean="0"/>
          </a:p>
        </p:txBody>
      </p:sp>
      <p:sp>
        <p:nvSpPr>
          <p:cNvPr id="48131" name="Content Placeholder 2"/>
          <p:cNvSpPr>
            <a:spLocks noGrp="1"/>
          </p:cNvSpPr>
          <p:nvPr>
            <p:ph idx="1"/>
          </p:nvPr>
        </p:nvSpPr>
        <p:spPr>
          <a:xfrm>
            <a:off x="457200" y="1733550"/>
            <a:ext cx="8229600" cy="4283075"/>
          </a:xfrm>
        </p:spPr>
        <p:txBody>
          <a:bodyPr/>
          <a:lstStyle/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Before any investment: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Check that advisors are registered with securities regulator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Read and understand investment documents 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Fake tax-deductible charities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Check CRA website for list of registered charities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Fake emails claim to be a tax agency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Don’t respond to requests for personal information by email or phone machine</a:t>
            </a:r>
          </a:p>
          <a:p>
            <a:pPr eaLnBrk="1" hangingPunct="1">
              <a:buFontTx/>
              <a:buNone/>
            </a:pPr>
            <a:endParaRPr lang="en-CA" altLang="en-US" smtClean="0"/>
          </a:p>
          <a:p>
            <a:pPr eaLnBrk="1" hangingPunct="1">
              <a:buFontTx/>
              <a:buNone/>
            </a:pPr>
            <a:endParaRPr lang="en-CA" altLang="en-US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Summary of Key Messages </a:t>
            </a:r>
            <a:endParaRPr lang="en-CA" altLang="en-US" b="1" smtClean="0"/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>
          <a:xfrm>
            <a:off x="457200" y="1733550"/>
            <a:ext cx="8229600" cy="4283075"/>
          </a:xfrm>
        </p:spPr>
        <p:txBody>
          <a:bodyPr/>
          <a:lstStyle/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Prepare for your taxes in advance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Avoid penalties for late filing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Organize your finances to minimize taxes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Use a system to organize tax documents through the year 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Software packages help prepare and file returns 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Professional tax advice may save you time and money </a:t>
            </a:r>
          </a:p>
          <a:p>
            <a:pPr eaLnBrk="1" hangingPunct="1">
              <a:buFontTx/>
              <a:buNone/>
            </a:pPr>
            <a:endParaRPr lang="en-CA" altLang="en-US" smtClean="0"/>
          </a:p>
          <a:p>
            <a:pPr eaLnBrk="1" hangingPunct="1">
              <a:buFontTx/>
              <a:buNone/>
            </a:pPr>
            <a:endParaRPr lang="en-CA" altLang="en-US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Taxation Rights and Responsibilities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Under the self-assessment system, you are responsible for: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Filing tax returns by the deadline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Paying the correct amount of tax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Giving CRA information to assess your return 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Getting help when necessary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You have rights under the Taxpayer Bill of Rights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The Taxpayers Ombudsman provides independent review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What Taxes Do I Pay?</a:t>
            </a:r>
          </a:p>
        </p:txBody>
      </p:sp>
      <p:pic>
        <p:nvPicPr>
          <p:cNvPr id="13315" name="Content Placeholder 3" descr="table0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8775" y="2466975"/>
            <a:ext cx="8347075" cy="2325688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Taxes and Government Revenues</a:t>
            </a:r>
          </a:p>
        </p:txBody>
      </p:sp>
      <p:pic>
        <p:nvPicPr>
          <p:cNvPr id="14339" name="Content Placeholder 4" descr="table0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43100" y="1684338"/>
            <a:ext cx="5191125" cy="4246562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Summary of Key Messages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Residents of Canada pay several different taxes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Taxes pay for public programs and services 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Taxpayers have rights to: 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Understand the taxation system 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Pay no more than tax laws have authorized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Fair treatment</a:t>
            </a:r>
          </a:p>
          <a:p>
            <a:pPr eaLnBrk="1" hangingPunct="1"/>
            <a:r>
              <a:rPr lang="en-CA" altLang="en-US" smtClean="0">
                <a:solidFill>
                  <a:schemeClr val="tx1"/>
                </a:solidFill>
              </a:rPr>
              <a:t>Taxpayers have the responsibility to: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Report their income 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CA" altLang="en-US" smtClean="0">
                <a:solidFill>
                  <a:schemeClr val="tx1"/>
                </a:solidFill>
              </a:rPr>
              <a:t>Pay taxes accurately, honestly and on time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Income Tax </a:t>
            </a:r>
          </a:p>
        </p:txBody>
      </p:sp>
      <p:pic>
        <p:nvPicPr>
          <p:cNvPr id="1638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06575" y="1865313"/>
            <a:ext cx="5684838" cy="3621087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08_ideeclic_int1">
  <a:themeElements>
    <a:clrScheme name="2008_ideeclic_int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008_ideeclic_int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008_ideeclic_int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08_ideeclic_int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08_ideeclic_int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08_ideeclic_int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08_ideeclic_int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08_ideeclic_int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8_ideeclic_int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8_ideeclic_int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8_ideeclic_int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8_ideeclic_int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8_ideeclic_int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8_ideeclic_int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2008_ideeclic_int1">
  <a:themeElements>
    <a:clrScheme name="2_2008_ideeclic_int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2008_ideeclic_int1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2008_ideeclic_int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2008_ideeclic_int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2008_ideeclic_int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2008_ideeclic_int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2008_ideeclic_int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2008_ideeclic_int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2008_ideeclic_int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2008_ideeclic_int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2008_ideeclic_int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2008_ideeclic_int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2008_ideeclic_int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2008_ideeclic_int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6D7CFE414C904DAA0F506C6B72C84C" ma:contentTypeVersion="2" ma:contentTypeDescription="Create a new document." ma:contentTypeScope="" ma:versionID="210053be9dbb27371e686591cfbd8420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045d9abf42f7d24a19b7d68b07b94818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948EF8C8-B59E-4ADB-96C7-A433B77241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66A08F3-1AFF-4BC7-8F80-702510170EB3}">
  <ds:schemaRefs>
    <ds:schemaRef ds:uri="http://www.w3.org/XML/1998/namespace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purl.org/dc/elements/1.1/"/>
    <ds:schemaRef ds:uri="http://purl.org/dc/terms/"/>
    <ds:schemaRef ds:uri="http://schemas.openxmlformats.org/package/2006/metadata/core-properties"/>
    <ds:schemaRef ds:uri="http://schemas.microsoft.com/sharepoint/v3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10683</TotalTime>
  <Words>1856</Words>
  <Application>Microsoft Office PowerPoint</Application>
  <PresentationFormat>On-screen Show (4:3)</PresentationFormat>
  <Paragraphs>292</Paragraphs>
  <Slides>41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41</vt:i4>
      </vt:variant>
    </vt:vector>
  </HeadingPairs>
  <TitlesOfParts>
    <vt:vector size="47" baseType="lpstr">
      <vt:lpstr>Arial</vt:lpstr>
      <vt:lpstr>Courier New</vt:lpstr>
      <vt:lpstr>Georgia</vt:lpstr>
      <vt:lpstr>Wingdings</vt:lpstr>
      <vt:lpstr>2008_ideeclic_int1</vt:lpstr>
      <vt:lpstr>2_2008_ideeclic_int1</vt:lpstr>
      <vt:lpstr>PowerPoint Presentation</vt:lpstr>
      <vt:lpstr>Income Tax</vt:lpstr>
      <vt:lpstr>Tax Basics</vt:lpstr>
      <vt:lpstr>Tax Basics</vt:lpstr>
      <vt:lpstr>Taxation Rights and Responsibilities</vt:lpstr>
      <vt:lpstr>What Taxes Do I Pay?</vt:lpstr>
      <vt:lpstr>Taxes and Government Revenues</vt:lpstr>
      <vt:lpstr>Summary of Key Messages</vt:lpstr>
      <vt:lpstr>Income Tax </vt:lpstr>
      <vt:lpstr>Income Tax</vt:lpstr>
      <vt:lpstr>The Canadian Income Tax System</vt:lpstr>
      <vt:lpstr>Types of Income (Answers)</vt:lpstr>
      <vt:lpstr>Employment Income</vt:lpstr>
      <vt:lpstr>Income from Self-employment</vt:lpstr>
      <vt:lpstr>Investment Income</vt:lpstr>
      <vt:lpstr>Pension and Other Income</vt:lpstr>
      <vt:lpstr>Tax Rates</vt:lpstr>
      <vt:lpstr>Average and Marginal Tax Rates</vt:lpstr>
      <vt:lpstr>Summary of Key Messages</vt:lpstr>
      <vt:lpstr>Reducing Your Taxes</vt:lpstr>
      <vt:lpstr>Reducing Your Taxes </vt:lpstr>
      <vt:lpstr>Deductions from Income </vt:lpstr>
      <vt:lpstr>Some Key Deductions</vt:lpstr>
      <vt:lpstr>Registered Retirement Savings Plans (RRSPs)</vt:lpstr>
      <vt:lpstr>Tax-Free Savings Accounts (TFSAs)</vt:lpstr>
      <vt:lpstr>Registered Education Savings Plans (RESPs)</vt:lpstr>
      <vt:lpstr>Registered Disability Savings Plans (RDSPs)</vt:lpstr>
      <vt:lpstr>Refundable Tax Credits</vt:lpstr>
      <vt:lpstr>Non-refundable Tax Credits</vt:lpstr>
      <vt:lpstr>Non-refundable Tax Credits</vt:lpstr>
      <vt:lpstr>What You Owe—Or Get Back</vt:lpstr>
      <vt:lpstr>Income Tax Summary</vt:lpstr>
      <vt:lpstr>Summary of Key Messages </vt:lpstr>
      <vt:lpstr>Filing Your Taxes</vt:lpstr>
      <vt:lpstr>Filing Your Taxes</vt:lpstr>
      <vt:lpstr>Getting Organized</vt:lpstr>
      <vt:lpstr>Penalties and Audits</vt:lpstr>
      <vt:lpstr>Electronic Tax Packages</vt:lpstr>
      <vt:lpstr>Tax Advisors</vt:lpstr>
      <vt:lpstr>Fraud Prevention</vt:lpstr>
      <vt:lpstr>Summary of Key Messages </vt:lpstr>
    </vt:vector>
  </TitlesOfParts>
  <Company>Ideeclic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AM</dc:creator>
  <cp:lastModifiedBy>Amy Mcfarlen</cp:lastModifiedBy>
  <cp:revision>732</cp:revision>
  <dcterms:created xsi:type="dcterms:W3CDTF">2008-01-14T21:16:24Z</dcterms:created>
  <dcterms:modified xsi:type="dcterms:W3CDTF">2016-11-15T18:16:41Z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0x010100886D7CFE414C904DAA0F506C6B72C84C</vt:lpwstr>
  </property>
</Properties>
</file>